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4"/>
  </p:notesMasterIdLst>
  <p:sldIdLst>
    <p:sldId id="304" r:id="rId5"/>
    <p:sldId id="301" r:id="rId6"/>
    <p:sldId id="317" r:id="rId7"/>
    <p:sldId id="318" r:id="rId8"/>
    <p:sldId id="308" r:id="rId9"/>
    <p:sldId id="310" r:id="rId10"/>
    <p:sldId id="320" r:id="rId11"/>
    <p:sldId id="321" r:id="rId12"/>
    <p:sldId id="322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7" autoAdjust="0"/>
    <p:restoredTop sz="81787" autoAdjust="0"/>
  </p:normalViewPr>
  <p:slideViewPr>
    <p:cSldViewPr snapToGrid="0">
      <p:cViewPr varScale="1">
        <p:scale>
          <a:sx n="106" d="100"/>
          <a:sy n="106" d="100"/>
        </p:scale>
        <p:origin x="792" y="10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presProps" Target="presProps.xml"/><Relationship Id="rId20" Type="http://schemas.microsoft.com/office/2018/10/relationships/authors" Target="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commentAuthors" Target="commentAuthors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12/6/2023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32985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Anyone can write/give testimony as long as it has the final approval of the committee chairs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04762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png"/><Relationship Id="rId5" Type="http://schemas.openxmlformats.org/officeDocument/2006/relationships/image" Target="../media/image8.jpe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hyperlink" Target="https://mdpha.org/legislative-wrap-up" TargetMode="Externa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r>
              <a:rPr lang="en-US" dirty="0"/>
              <a:t>Intro to Advocacy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1373886"/>
          </a:xfrm>
        </p:spPr>
        <p:txBody>
          <a:bodyPr>
            <a:normAutofit/>
          </a:bodyPr>
          <a:lstStyle/>
          <a:p>
            <a:r>
              <a:rPr lang="en-US" dirty="0"/>
              <a:t>Dr. Ilona Argirion</a:t>
            </a:r>
          </a:p>
          <a:p>
            <a:r>
              <a:rPr lang="en-US" dirty="0"/>
              <a:t>Dr. Oluwatosin Olateju</a:t>
            </a:r>
          </a:p>
          <a:p>
            <a:r>
              <a:rPr lang="en-US" dirty="0"/>
              <a:t>Stephanie </a:t>
            </a:r>
            <a:r>
              <a:rPr lang="en-US" dirty="0" err="1"/>
              <a:t>Klapper</a:t>
            </a:r>
            <a:r>
              <a:rPr lang="en-US" dirty="0"/>
              <a:t>, MSW</a:t>
            </a:r>
          </a:p>
        </p:txBody>
      </p:sp>
      <p:pic>
        <p:nvPicPr>
          <p:cNvPr id="1026" name="Picture 2" descr="Maryland Public Health Association - Home">
            <a:extLst>
              <a:ext uri="{FF2B5EF4-FFF2-40B4-BE49-F238E27FC236}">
                <a16:creationId xmlns:a16="http://schemas.microsoft.com/office/drawing/2014/main" id="{9956DEB0-62A1-0D04-2F1E-5835FF80BF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1392" y="5905500"/>
            <a:ext cx="3220608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4385A1-7907-466F-B4A3-C69B01059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5900" y="365125"/>
            <a:ext cx="10515600" cy="1325563"/>
          </a:xfrm>
        </p:spPr>
        <p:txBody>
          <a:bodyPr/>
          <a:lstStyle/>
          <a:p>
            <a:pPr algn="l"/>
            <a:r>
              <a:rPr lang="en-US" dirty="0"/>
              <a:t>Ilona Argirion, PhD, </a:t>
            </a:r>
            <a:r>
              <a:rPr lang="en-US" dirty="0" err="1"/>
              <a:t>MpH</a:t>
            </a:r>
            <a:endParaRPr lang="en-US" dirty="0"/>
          </a:p>
        </p:txBody>
      </p:sp>
      <p:pic>
        <p:nvPicPr>
          <p:cNvPr id="3074" name="Picture 2" descr="Ilona ARGIRION | Postdoctoral fellow | PhD MPH | National Cancer Institute  (USA), Bethesda | NCI | Division of Cancer Epidemiology and Genetics |  Research profile">
            <a:extLst>
              <a:ext uri="{FF2B5EF4-FFF2-40B4-BE49-F238E27FC236}">
                <a16:creationId xmlns:a16="http://schemas.microsoft.com/office/drawing/2014/main" id="{8D72EB37-B69F-4163-2E73-C9CB55FD40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4000" y="1816100"/>
            <a:ext cx="4064000" cy="406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FDA42A4-C9BD-36B1-AAA7-3BC995ED2CF8}"/>
              </a:ext>
            </a:extLst>
          </p:cNvPr>
          <p:cNvSpPr txBox="1">
            <a:spLocks/>
          </p:cNvSpPr>
          <p:nvPr/>
        </p:nvSpPr>
        <p:spPr>
          <a:xfrm>
            <a:off x="0" y="1700212"/>
            <a:ext cx="7493000" cy="4179888"/>
          </a:xfrm>
          <a:prstGeom prst="rect">
            <a:avLst/>
          </a:prstGeom>
        </p:spPr>
        <p:txBody>
          <a:bodyPr vert="horz" lIns="91440" tIns="45720" rIns="91440" bIns="45720" rtlCol="0" anchor="t">
            <a:normAutofit lnSpcReduction="10000"/>
          </a:bodyPr>
          <a:lstStyle>
            <a:lvl1pPr marL="0" indent="0" algn="ctr" defTabSz="914400" rtl="0" eaLnBrk="1" latinLnBrk="0" hangingPunct="1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00100" lvl="1" indent="-342900"/>
            <a:r>
              <a:rPr lang="en-US" sz="2200" dirty="0"/>
              <a:t>Epidemiologist</a:t>
            </a:r>
          </a:p>
          <a:p>
            <a:pPr marL="800100" lvl="1" indent="-342900"/>
            <a:endParaRPr lang="en-US" sz="2200" dirty="0"/>
          </a:p>
          <a:p>
            <a:pPr marL="800100" lvl="1" indent="-342900"/>
            <a:r>
              <a:rPr lang="en-US" sz="2200" dirty="0"/>
              <a:t>Assistant Professor at Georgetown University School of Health and Epidemiology graduate program</a:t>
            </a:r>
          </a:p>
          <a:p>
            <a:pPr marL="800100" lvl="1" indent="-342900"/>
            <a:endParaRPr lang="en-US" sz="2200" dirty="0"/>
          </a:p>
          <a:p>
            <a:pPr marL="800100" lvl="1" indent="-342900"/>
            <a:r>
              <a:rPr lang="en-US" sz="2200" dirty="0"/>
              <a:t>National Cancer Institute, Division of Cancer Epidemiology and Genetics</a:t>
            </a:r>
          </a:p>
          <a:p>
            <a:pPr marL="800100" lvl="1" indent="-342900"/>
            <a:endParaRPr lang="en-US" sz="2200" dirty="0"/>
          </a:p>
          <a:p>
            <a:pPr marL="800100" lvl="1" indent="-342900"/>
            <a:r>
              <a:rPr lang="en-US" sz="2200" dirty="0"/>
              <a:t>At-large board member of MdPHA (year 3)</a:t>
            </a:r>
          </a:p>
          <a:p>
            <a:pPr marL="800100" lvl="1" indent="-342900"/>
            <a:endParaRPr lang="en-US" sz="2200" dirty="0"/>
          </a:p>
          <a:p>
            <a:pPr marL="800100" lvl="1" indent="-342900"/>
            <a:r>
              <a:rPr lang="en-US" sz="2200" dirty="0"/>
              <a:t>Advocacy Committee Co-Chair (year 2)</a:t>
            </a:r>
          </a:p>
          <a:p>
            <a:pPr marL="800100" lvl="1" indent="-342900"/>
            <a:endParaRPr lang="en-US" sz="2200" dirty="0"/>
          </a:p>
          <a:p>
            <a:pPr marL="800100" lvl="1" indent="-342900"/>
            <a:endParaRPr lang="en-US" sz="22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002A770-1EDB-8728-E1AA-A515D8D8A3EE}"/>
              </a:ext>
            </a:extLst>
          </p:cNvPr>
          <p:cNvSpPr txBox="1"/>
          <p:nvPr/>
        </p:nvSpPr>
        <p:spPr>
          <a:xfrm>
            <a:off x="7874000" y="6488668"/>
            <a:ext cx="4889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Contact: ilona.argirion@georgetown.edu</a:t>
            </a:r>
          </a:p>
        </p:txBody>
      </p:sp>
    </p:spTree>
    <p:extLst>
      <p:ext uri="{BB962C8B-B14F-4D97-AF65-F5344CB8AC3E}">
        <p14:creationId xmlns:p14="http://schemas.microsoft.com/office/powerpoint/2010/main" val="20466607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4385A1-7907-466F-B4A3-C69B01059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2192000" cy="1325563"/>
          </a:xfrm>
        </p:spPr>
        <p:txBody>
          <a:bodyPr>
            <a:normAutofit/>
          </a:bodyPr>
          <a:lstStyle/>
          <a:p>
            <a:pPr algn="l"/>
            <a:r>
              <a:rPr lang="en-US" sz="3600" dirty="0"/>
              <a:t>Oluwatosin Olateju, DrPH, MSN-CPHN, BSN, RN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FDA42A4-C9BD-36B1-AAA7-3BC995ED2CF8}"/>
              </a:ext>
            </a:extLst>
          </p:cNvPr>
          <p:cNvSpPr txBox="1">
            <a:spLocks/>
          </p:cNvSpPr>
          <p:nvPr/>
        </p:nvSpPr>
        <p:spPr>
          <a:xfrm>
            <a:off x="4533900" y="1903412"/>
            <a:ext cx="7493000" cy="381317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indent="0" algn="ctr" defTabSz="914400" rtl="0" eaLnBrk="1" latinLnBrk="0" hangingPunct="1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00100" lvl="1" indent="-342900"/>
            <a:r>
              <a:rPr lang="en-US" sz="2200" dirty="0"/>
              <a:t>Assistant Professor of Nursing at Coppin State University </a:t>
            </a:r>
          </a:p>
          <a:p>
            <a:pPr marL="457200" lvl="1" indent="0">
              <a:buNone/>
            </a:pPr>
            <a:endParaRPr lang="en-US" sz="2200" dirty="0"/>
          </a:p>
          <a:p>
            <a:pPr marL="800100" lvl="1" indent="-342900"/>
            <a:r>
              <a:rPr lang="en-US" sz="2200" dirty="0"/>
              <a:t>Founder and Executive Director, Food and Care for All Inc. </a:t>
            </a:r>
          </a:p>
          <a:p>
            <a:pPr marL="800100" lvl="1" indent="-342900"/>
            <a:endParaRPr lang="en-US" sz="2200" dirty="0"/>
          </a:p>
          <a:p>
            <a:pPr marL="800100" lvl="1" indent="-342900"/>
            <a:r>
              <a:rPr lang="en-US" sz="2200" dirty="0"/>
              <a:t>Commissioner and Co-Chair of the Maryland Commission on Public Health </a:t>
            </a:r>
          </a:p>
          <a:p>
            <a:pPr marL="457200" lvl="1" indent="0">
              <a:buNone/>
            </a:pPr>
            <a:endParaRPr lang="en-US" sz="2200" dirty="0"/>
          </a:p>
          <a:p>
            <a:pPr marL="800100" lvl="1" indent="-342900"/>
            <a:r>
              <a:rPr lang="en-US" sz="2200" dirty="0"/>
              <a:t>Advocacy Committee Co-Chair (year 2) </a:t>
            </a:r>
          </a:p>
          <a:p>
            <a:pPr marL="800100" lvl="1" indent="-342900"/>
            <a:endParaRPr lang="en-US" sz="2200" dirty="0"/>
          </a:p>
          <a:p>
            <a:pPr marL="800100" lvl="1" indent="-342900"/>
            <a:endParaRPr lang="en-US" sz="2200" dirty="0"/>
          </a:p>
        </p:txBody>
      </p:sp>
      <p:pic>
        <p:nvPicPr>
          <p:cNvPr id="4098" name="Picture 2" descr="Oluwatosin OLATEJU | Professor (Assistant) of Nursing | DrPH MSN-CPHN BSN  RN | Coppin State University, Baltimore | Helene Fuld School of Nursing |  Research profile">
            <a:extLst>
              <a:ext uri="{FF2B5EF4-FFF2-40B4-BE49-F238E27FC236}">
                <a16:creationId xmlns:a16="http://schemas.microsoft.com/office/drawing/2014/main" id="{08A44D7C-8FEC-E779-8B38-FF4189072C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4" y="1690688"/>
            <a:ext cx="3813175" cy="3813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A08A5AB-1370-E461-2E27-60325BD2DC8F}"/>
              </a:ext>
            </a:extLst>
          </p:cNvPr>
          <p:cNvSpPr txBox="1"/>
          <p:nvPr/>
        </p:nvSpPr>
        <p:spPr>
          <a:xfrm>
            <a:off x="8890000" y="6488668"/>
            <a:ext cx="3873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Contact: oolateju@coppin.edu</a:t>
            </a:r>
          </a:p>
        </p:txBody>
      </p:sp>
    </p:spTree>
    <p:extLst>
      <p:ext uri="{BB962C8B-B14F-4D97-AF65-F5344CB8AC3E}">
        <p14:creationId xmlns:p14="http://schemas.microsoft.com/office/powerpoint/2010/main" val="56978401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4385A1-7907-466F-B4A3-C69B01059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5900" y="365125"/>
            <a:ext cx="10515600" cy="1325563"/>
          </a:xfrm>
        </p:spPr>
        <p:txBody>
          <a:bodyPr/>
          <a:lstStyle/>
          <a:p>
            <a:pPr algn="l"/>
            <a:r>
              <a:rPr lang="en-US" dirty="0"/>
              <a:t>Stephanie </a:t>
            </a:r>
            <a:r>
              <a:rPr lang="en-US" dirty="0" err="1"/>
              <a:t>Klapper</a:t>
            </a:r>
            <a:r>
              <a:rPr lang="en-US" dirty="0"/>
              <a:t>, </a:t>
            </a:r>
            <a:r>
              <a:rPr lang="en-US" dirty="0" err="1"/>
              <a:t>msw</a:t>
            </a:r>
            <a:endParaRPr lang="en-US" dirty="0"/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FDA42A4-C9BD-36B1-AAA7-3BC995ED2CF8}"/>
              </a:ext>
            </a:extLst>
          </p:cNvPr>
          <p:cNvSpPr txBox="1">
            <a:spLocks/>
          </p:cNvSpPr>
          <p:nvPr/>
        </p:nvSpPr>
        <p:spPr>
          <a:xfrm>
            <a:off x="25401" y="1941512"/>
            <a:ext cx="7493000" cy="4179888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indent="0" algn="ctr" defTabSz="914400" rtl="0" eaLnBrk="1" latinLnBrk="0" hangingPunct="1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00100" lvl="1" indent="-342900"/>
            <a:r>
              <a:rPr lang="en-US" sz="2200" dirty="0"/>
              <a:t>Deputy Director of Maryland Health Care for All! Coalition</a:t>
            </a:r>
          </a:p>
          <a:p>
            <a:pPr marL="800100" lvl="1" indent="-342900"/>
            <a:endParaRPr lang="en-US" sz="2200" dirty="0"/>
          </a:p>
          <a:p>
            <a:pPr marL="800100" lvl="1" indent="-342900"/>
            <a:r>
              <a:rPr lang="en-US" sz="2200" dirty="0"/>
              <a:t>Instructor for the Johns Hopkins Bloomberg School of Public Health (Intro to Campaigning &amp; Organizing for Public Health)</a:t>
            </a:r>
          </a:p>
          <a:p>
            <a:pPr marL="800100" lvl="1" indent="-342900"/>
            <a:endParaRPr lang="en-US" sz="2200" dirty="0"/>
          </a:p>
          <a:p>
            <a:pPr marL="800100" lvl="1" indent="-342900"/>
            <a:r>
              <a:rPr lang="en-US" sz="2200" dirty="0"/>
              <a:t>Consumer representative on state workgroups</a:t>
            </a:r>
          </a:p>
          <a:p>
            <a:pPr marL="457200" lvl="1" indent="0">
              <a:buNone/>
            </a:pPr>
            <a:endParaRPr lang="en-US" sz="2200" dirty="0"/>
          </a:p>
          <a:p>
            <a:pPr marL="800100" lvl="1" indent="-342900"/>
            <a:endParaRPr lang="en-US" sz="2200" dirty="0"/>
          </a:p>
          <a:p>
            <a:pPr marL="800100" lvl="1" indent="-342900"/>
            <a:endParaRPr lang="en-US" sz="2200" dirty="0"/>
          </a:p>
        </p:txBody>
      </p:sp>
      <p:pic>
        <p:nvPicPr>
          <p:cNvPr id="5122" name="Picture 2" descr="Stephanie Klapper, MSW | LinkedIn">
            <a:extLst>
              <a:ext uri="{FF2B5EF4-FFF2-40B4-BE49-F238E27FC236}">
                <a16:creationId xmlns:a16="http://schemas.microsoft.com/office/drawing/2014/main" id="{631A2647-BCAA-860B-2B02-055733A5A6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5300" y="1498600"/>
            <a:ext cx="3860800" cy="3860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330E6D0-450D-3F7E-BF90-068040044E76}"/>
              </a:ext>
            </a:extLst>
          </p:cNvPr>
          <p:cNvSpPr txBox="1"/>
          <p:nvPr/>
        </p:nvSpPr>
        <p:spPr>
          <a:xfrm>
            <a:off x="7747000" y="6488668"/>
            <a:ext cx="4851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Contact: stephanie@healthcareforall.com</a:t>
            </a:r>
          </a:p>
        </p:txBody>
      </p:sp>
    </p:spTree>
    <p:extLst>
      <p:ext uri="{BB962C8B-B14F-4D97-AF65-F5344CB8AC3E}">
        <p14:creationId xmlns:p14="http://schemas.microsoft.com/office/powerpoint/2010/main" val="27085892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6700" y="365125"/>
            <a:ext cx="11087100" cy="1325563"/>
          </a:xfrm>
        </p:spPr>
        <p:txBody>
          <a:bodyPr>
            <a:normAutofit/>
          </a:bodyPr>
          <a:lstStyle/>
          <a:p>
            <a:r>
              <a:rPr lang="en-US" dirty="0"/>
              <a:t>What is the Maryland Public health association (</a:t>
            </a:r>
            <a:r>
              <a:rPr lang="en-US" dirty="0" err="1"/>
              <a:t>mdpha</a:t>
            </a:r>
            <a:r>
              <a:rPr lang="en-US" dirty="0"/>
              <a:t>)?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8" y="2101501"/>
            <a:ext cx="8048752" cy="4619974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200" dirty="0"/>
              <a:t>One of the oldest and most vibrant state affiliates of the American Public Health Association (APHA)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22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200" dirty="0"/>
              <a:t>Maryland’s leading professional organization for those working in the field of public health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22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200" dirty="0"/>
              <a:t>Committees: 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dirty="0"/>
              <a:t>Student Section of Maryland Public Health Association (</a:t>
            </a:r>
            <a:r>
              <a:rPr lang="en-US" sz="2000" dirty="0" err="1"/>
              <a:t>SMdPHA</a:t>
            </a:r>
            <a:r>
              <a:rPr lang="en-US" sz="2000" dirty="0"/>
              <a:t>)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dirty="0"/>
              <a:t>Advocacy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dirty="0"/>
              <a:t>Finance 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dirty="0"/>
              <a:t>Program 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dirty="0"/>
              <a:t>Membership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dirty="0"/>
              <a:t>Communications 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endParaRPr lang="en-US" sz="2200" dirty="0"/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12191999" cy="1325563"/>
          </a:xfrm>
        </p:spPr>
        <p:txBody>
          <a:bodyPr>
            <a:normAutofit/>
          </a:bodyPr>
          <a:lstStyle/>
          <a:p>
            <a:r>
              <a:rPr lang="en-US" dirty="0"/>
              <a:t>Advocacy: Stronger through partnership</a:t>
            </a:r>
          </a:p>
        </p:txBody>
      </p:sp>
      <p:pic>
        <p:nvPicPr>
          <p:cNvPr id="2050" name="Picture 2" descr="Maryland Health Care for All – Maryland Citizens' Health Initiative">
            <a:extLst>
              <a:ext uri="{FF2B5EF4-FFF2-40B4-BE49-F238E27FC236}">
                <a16:creationId xmlns:a16="http://schemas.microsoft.com/office/drawing/2014/main" id="{DC5AFFCA-2D5B-3A18-EF0A-E7B9717319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294" y="2109261"/>
            <a:ext cx="2626265" cy="1633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53388DBB-32E8-07C7-8E1A-8539C1850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4100" y="1866373"/>
            <a:ext cx="2857500" cy="1876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Press Releases - Maryland League of Conservation Voters">
            <a:extLst>
              <a:ext uri="{FF2B5EF4-FFF2-40B4-BE49-F238E27FC236}">
                <a16:creationId xmlns:a16="http://schemas.microsoft.com/office/drawing/2014/main" id="{73BA4185-5752-6D44-7D7C-E9D78F49A7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2141" y="1723498"/>
            <a:ext cx="2293682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Healthy School Food Maryland">
            <a:extLst>
              <a:ext uri="{FF2B5EF4-FFF2-40B4-BE49-F238E27FC236}">
                <a16:creationId xmlns:a16="http://schemas.microsoft.com/office/drawing/2014/main" id="{8B927454-8474-7AD8-D469-B51F945508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0" y="4215362"/>
            <a:ext cx="2914650" cy="14875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8" name="Picture 10" descr="CASA">
            <a:extLst>
              <a:ext uri="{FF2B5EF4-FFF2-40B4-BE49-F238E27FC236}">
                <a16:creationId xmlns:a16="http://schemas.microsoft.com/office/drawing/2014/main" id="{B3220CBA-DA6A-0603-C40C-2E6A1197EE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6006" y="3996798"/>
            <a:ext cx="1706135" cy="17061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4385A1-7907-466F-B4A3-C69B01059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" y="0"/>
            <a:ext cx="10515600" cy="1325563"/>
          </a:xfrm>
        </p:spPr>
        <p:txBody>
          <a:bodyPr/>
          <a:lstStyle/>
          <a:p>
            <a:pPr algn="l"/>
            <a:r>
              <a:rPr lang="en-US" dirty="0"/>
              <a:t>Advocacy: A year in review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FDA42A4-C9BD-36B1-AAA7-3BC995ED2CF8}"/>
              </a:ext>
            </a:extLst>
          </p:cNvPr>
          <p:cNvSpPr txBox="1">
            <a:spLocks/>
          </p:cNvSpPr>
          <p:nvPr/>
        </p:nvSpPr>
        <p:spPr>
          <a:xfrm>
            <a:off x="-279400" y="1219200"/>
            <a:ext cx="7975600" cy="5080000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92500"/>
          </a:bodyPr>
          <a:lstStyle>
            <a:lvl1pPr marL="0" indent="0" algn="ctr" defTabSz="914400" rtl="0" eaLnBrk="1" latinLnBrk="0" hangingPunct="1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00100" lvl="1" indent="-342900"/>
            <a:r>
              <a:rPr lang="en-US" sz="2200" dirty="0">
                <a:hlinkClick r:id="rId2"/>
              </a:rPr>
              <a:t>Legislative wrap-up</a:t>
            </a:r>
          </a:p>
          <a:p>
            <a:pPr marL="1257300" lvl="2" indent="-342900"/>
            <a:r>
              <a:rPr lang="en-US" sz="1800" dirty="0"/>
              <a:t>Advocacy committee weighed in on 25+ bills</a:t>
            </a:r>
            <a:endParaRPr lang="en-US" sz="1800" dirty="0">
              <a:hlinkClick r:id="rId2"/>
            </a:endParaRPr>
          </a:p>
          <a:p>
            <a:pPr marL="800100" lvl="1" indent="-342900"/>
            <a:endParaRPr lang="en-US" sz="2200" dirty="0">
              <a:hlinkClick r:id="rId2"/>
            </a:endParaRPr>
          </a:p>
          <a:p>
            <a:pPr marL="800100" lvl="1" indent="-342900"/>
            <a:r>
              <a:rPr lang="en-US" sz="2200" dirty="0"/>
              <a:t>Select Highlights (passed)</a:t>
            </a:r>
          </a:p>
          <a:p>
            <a:pPr marL="1257300" lvl="2" indent="-342900"/>
            <a:r>
              <a:rPr lang="en-US" sz="1800" dirty="0"/>
              <a:t>Commission on Public Health – Establishment</a:t>
            </a:r>
          </a:p>
          <a:p>
            <a:pPr marL="1257300" lvl="2" indent="-342900"/>
            <a:r>
              <a:rPr lang="en-US" sz="1800" dirty="0"/>
              <a:t>Maryland Medical Assistance Program, Maryland Children's Health Program, and Workgroup on Low-Income Utility Assistance</a:t>
            </a:r>
          </a:p>
          <a:p>
            <a:pPr marL="1257300" lvl="2" indent="-342900"/>
            <a:r>
              <a:rPr lang="en-US" sz="1800" dirty="0"/>
              <a:t>Maryland Health Benefit Exchange and Maryland Department of Health - Health Care and Dental Care Coverage for Undocumented Immigrants - Report </a:t>
            </a:r>
          </a:p>
          <a:p>
            <a:pPr marL="1257300" lvl="2" indent="-342900"/>
            <a:r>
              <a:rPr lang="en-US" sz="1800" dirty="0"/>
              <a:t>Cannabis Reform</a:t>
            </a:r>
          </a:p>
          <a:p>
            <a:pPr marL="1257300" lvl="2" indent="-342900"/>
            <a:r>
              <a:rPr lang="en-US" sz="1800" dirty="0"/>
              <a:t>Natural Resources - Greenspace Equity Program - Establishment</a:t>
            </a:r>
          </a:p>
          <a:p>
            <a:pPr marL="1257300" lvl="2" indent="-342900"/>
            <a:r>
              <a:rPr lang="en-US" sz="1800" dirty="0"/>
              <a:t>Carroll County - Alcoholic Beverages Licenses - Residency Requirement</a:t>
            </a:r>
          </a:p>
          <a:p>
            <a:pPr marL="1257300" lvl="2" indent="-342900"/>
            <a:r>
              <a:rPr lang="en-US" sz="1800" dirty="0"/>
              <a:t>Pesticides - PFAS Testing – Study</a:t>
            </a:r>
          </a:p>
          <a:p>
            <a:pPr marL="1257300" lvl="2" indent="-342900"/>
            <a:r>
              <a:rPr lang="en-US" sz="1800" dirty="0"/>
              <a:t>Maryland Health Benefit Exchange - State-Based Young Adult Health Insurance Subsidies Pilot Program – Sunset Extension</a:t>
            </a:r>
          </a:p>
          <a:p>
            <a:pPr marL="1257300" lvl="2" indent="-342900"/>
            <a:endParaRPr lang="en-US" sz="1800" dirty="0"/>
          </a:p>
          <a:p>
            <a:pPr marL="800100" lvl="1" indent="-342900"/>
            <a:endParaRPr lang="en-US" sz="22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80ED158-92D8-E468-EB65-47386F7CCE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74348" y="3100535"/>
            <a:ext cx="2417652" cy="274630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13352CD-A8A8-7417-E5AA-79FB44BA315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23200" y="1219200"/>
            <a:ext cx="2256683" cy="27861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10835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51" name="Slide Background">
            <a:extLst>
              <a:ext uri="{FF2B5EF4-FFF2-40B4-BE49-F238E27FC236}">
                <a16:creationId xmlns:a16="http://schemas.microsoft.com/office/drawing/2014/main" id="{C0763A76-9F1C-4FC5-82B7-DD475DA461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-1" y="0"/>
            <a:ext cx="1219199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 useBgFill="1">
        <p:nvSpPr>
          <p:cNvPr id="6153" name="Rectangle 6152">
            <a:extLst>
              <a:ext uri="{FF2B5EF4-FFF2-40B4-BE49-F238E27FC236}">
                <a16:creationId xmlns:a16="http://schemas.microsoft.com/office/drawing/2014/main" id="{E81BF4F6-F2CF-4984-9D14-D6966D92F9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8522446" cy="2285999"/>
          </a:xfrm>
          <a:prstGeom prst="rect">
            <a:avLst/>
          </a:prstGeom>
          <a:ln>
            <a:noFill/>
          </a:ln>
          <a:effectLst>
            <a:outerShdw blurRad="596900" dist="304800" dir="7140000" sx="90000" sy="90000" algn="t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803" y="350196"/>
            <a:ext cx="4646904" cy="162452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l"/>
            <a:r>
              <a:rPr lang="en-US" sz="3700"/>
              <a:t>What can we look forward to in 2024?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7CB3F74-7F96-F7A0-C1B9-0FF1D0A19434}"/>
              </a:ext>
            </a:extLst>
          </p:cNvPr>
          <p:cNvSpPr txBox="1">
            <a:spLocks/>
          </p:cNvSpPr>
          <p:nvPr/>
        </p:nvSpPr>
        <p:spPr>
          <a:xfrm>
            <a:off x="114300" y="2743200"/>
            <a:ext cx="5294407" cy="3613149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marL="0" indent="0" algn="ctr" defTabSz="914400" rtl="0" eaLnBrk="1" latinLnBrk="0" hangingPunct="1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00100" lvl="1"/>
            <a:r>
              <a:rPr lang="en-US" dirty="0"/>
              <a:t>Legislative Priorities</a:t>
            </a:r>
          </a:p>
          <a:p>
            <a:pPr marL="457200" lvl="1"/>
            <a:endParaRPr lang="en-US" sz="1700" dirty="0"/>
          </a:p>
          <a:p>
            <a:pPr marL="1257300" lvl="2"/>
            <a:r>
              <a:rPr lang="en-US" dirty="0"/>
              <a:t>Environmental Health </a:t>
            </a:r>
          </a:p>
          <a:p>
            <a:pPr marL="1257300" lvl="2"/>
            <a:r>
              <a:rPr lang="en-US" dirty="0"/>
              <a:t>Smoking, Alcohol, and Cannabis</a:t>
            </a:r>
          </a:p>
          <a:p>
            <a:pPr marL="1257300" lvl="2"/>
            <a:r>
              <a:rPr lang="en-US" dirty="0"/>
              <a:t>Health Equity (including prescription affordability) </a:t>
            </a:r>
          </a:p>
          <a:p>
            <a:pPr marL="1257300" lvl="2"/>
            <a:r>
              <a:rPr lang="en-US" dirty="0"/>
              <a:t>Mental Health</a:t>
            </a:r>
          </a:p>
          <a:p>
            <a:pPr marL="1257300" lvl="2"/>
            <a:r>
              <a:rPr lang="en-US" dirty="0"/>
              <a:t>Violence Prevention</a:t>
            </a:r>
          </a:p>
          <a:p>
            <a:pPr marL="1257300" lvl="2"/>
            <a:r>
              <a:rPr lang="en-US" dirty="0"/>
              <a:t>Maternal and Fetal Health</a:t>
            </a:r>
          </a:p>
          <a:p>
            <a:pPr marL="1257300" lvl="2"/>
            <a:r>
              <a:rPr lang="en-US" dirty="0"/>
              <a:t>Nutrition, Food Access, and Safety</a:t>
            </a:r>
          </a:p>
          <a:p>
            <a:pPr marL="1257300" lvl="2"/>
            <a:endParaRPr lang="en-US" sz="1700" dirty="0"/>
          </a:p>
          <a:p>
            <a:pPr marL="800100" lvl="1"/>
            <a:endParaRPr lang="en-US" sz="1700" dirty="0"/>
          </a:p>
        </p:txBody>
      </p:sp>
      <p:pic>
        <p:nvPicPr>
          <p:cNvPr id="6146" name="Picture 2" descr="History of Annapolis | Annapolis, MD">
            <a:extLst>
              <a:ext uri="{FF2B5EF4-FFF2-40B4-BE49-F238E27FC236}">
                <a16:creationId xmlns:a16="http://schemas.microsoft.com/office/drawing/2014/main" id="{B89D1DB2-4373-84F1-A79C-5AA5A652B0B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70" r="30930" b="-2"/>
          <a:stretch/>
        </p:blipFill>
        <p:spPr bwMode="auto">
          <a:xfrm>
            <a:off x="6096000" y="1"/>
            <a:ext cx="610282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1334655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F900F6-2969-C1A4-2D03-67588BD2EA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can you get involved?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964FEBC-3A44-0E4D-D53E-77F6F6F6B84D}"/>
              </a:ext>
            </a:extLst>
          </p:cNvPr>
          <p:cNvSpPr/>
          <p:nvPr/>
        </p:nvSpPr>
        <p:spPr>
          <a:xfrm>
            <a:off x="4800601" y="1779588"/>
            <a:ext cx="2679700" cy="481012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Committee Co-chairs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11423FA-8F6D-E82F-91BA-59C8EFA827EC}"/>
              </a:ext>
            </a:extLst>
          </p:cNvPr>
          <p:cNvSpPr/>
          <p:nvPr/>
        </p:nvSpPr>
        <p:spPr>
          <a:xfrm>
            <a:off x="117476" y="3105151"/>
            <a:ext cx="1447800" cy="58420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dirty="0"/>
              <a:t>Legislative Priority Lead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39BC5F6-9DF9-2333-B388-28FFFC0825BB}"/>
              </a:ext>
            </a:extLst>
          </p:cNvPr>
          <p:cNvSpPr/>
          <p:nvPr/>
        </p:nvSpPr>
        <p:spPr>
          <a:xfrm>
            <a:off x="1849438" y="3105151"/>
            <a:ext cx="1447800" cy="58420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dirty="0"/>
              <a:t>Legislative Priority Lead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C53C391-855F-9323-53EE-C66447C8C683}"/>
              </a:ext>
            </a:extLst>
          </p:cNvPr>
          <p:cNvSpPr/>
          <p:nvPr/>
        </p:nvSpPr>
        <p:spPr>
          <a:xfrm>
            <a:off x="3581401" y="3105151"/>
            <a:ext cx="1447800" cy="58420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dirty="0"/>
              <a:t>Legislative Priority Lead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4395DB6-CE1A-B249-C183-646EDDC7C176}"/>
              </a:ext>
            </a:extLst>
          </p:cNvPr>
          <p:cNvSpPr/>
          <p:nvPr/>
        </p:nvSpPr>
        <p:spPr>
          <a:xfrm>
            <a:off x="5372101" y="3105151"/>
            <a:ext cx="1447800" cy="58420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dirty="0"/>
              <a:t>Legislative Priority Lead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A200D84-F598-4219-E387-562C80A1CF14}"/>
              </a:ext>
            </a:extLst>
          </p:cNvPr>
          <p:cNvSpPr/>
          <p:nvPr/>
        </p:nvSpPr>
        <p:spPr>
          <a:xfrm>
            <a:off x="7162801" y="3105151"/>
            <a:ext cx="1447800" cy="58420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dirty="0"/>
              <a:t>Legislative Priority Lead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BB153891-8CCF-5A20-5CF7-F00F235E241F}"/>
              </a:ext>
            </a:extLst>
          </p:cNvPr>
          <p:cNvSpPr/>
          <p:nvPr/>
        </p:nvSpPr>
        <p:spPr>
          <a:xfrm>
            <a:off x="8953501" y="3105151"/>
            <a:ext cx="1447800" cy="58420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dirty="0"/>
              <a:t>Legislative Priority Lead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89F575D-D04A-14E3-AF2F-B79C21501256}"/>
              </a:ext>
            </a:extLst>
          </p:cNvPr>
          <p:cNvSpPr/>
          <p:nvPr/>
        </p:nvSpPr>
        <p:spPr>
          <a:xfrm>
            <a:off x="10633076" y="3105151"/>
            <a:ext cx="1441450" cy="58420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dirty="0"/>
              <a:t>Legislative Priority Lead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200C36E1-8B3A-24D7-6B39-DB47F86C0497}"/>
              </a:ext>
            </a:extLst>
          </p:cNvPr>
          <p:cNvSpPr/>
          <p:nvPr/>
        </p:nvSpPr>
        <p:spPr>
          <a:xfrm>
            <a:off x="117475" y="4486274"/>
            <a:ext cx="11957050" cy="936626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  <a:p>
            <a:pPr algn="ctr"/>
            <a:r>
              <a:rPr lang="en-US" dirty="0"/>
              <a:t>Advocates*</a:t>
            </a:r>
          </a:p>
          <a:p>
            <a:pPr algn="ctr"/>
            <a:endParaRPr lang="en-US" dirty="0"/>
          </a:p>
          <a:p>
            <a:pPr algn="ctr"/>
            <a:r>
              <a:rPr lang="en-US" dirty="0"/>
              <a:t>Learning, drafting written and oral testimony, giving testimony</a:t>
            </a:r>
          </a:p>
          <a:p>
            <a:pPr algn="ctr"/>
            <a:endParaRPr lang="en-US" i="1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3326676-AC29-ED02-47E7-7447236E75B6}"/>
              </a:ext>
            </a:extLst>
          </p:cNvPr>
          <p:cNvSpPr/>
          <p:nvPr/>
        </p:nvSpPr>
        <p:spPr>
          <a:xfrm>
            <a:off x="4800601" y="2228850"/>
            <a:ext cx="2679700" cy="66040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i="1" dirty="0">
                <a:solidFill>
                  <a:schemeClr val="tx1"/>
                </a:solidFill>
              </a:rPr>
              <a:t>Final Approval and Submission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005F3D5-BD05-D486-3C34-6F67A7B3DD6F}"/>
              </a:ext>
            </a:extLst>
          </p:cNvPr>
          <p:cNvSpPr/>
          <p:nvPr/>
        </p:nvSpPr>
        <p:spPr>
          <a:xfrm>
            <a:off x="117475" y="3686173"/>
            <a:ext cx="11957050" cy="482601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i="1" dirty="0">
                <a:solidFill>
                  <a:schemeClr val="tx1"/>
                </a:solidFill>
              </a:rPr>
              <a:t>Aid in identifying relevant bills, testimony assignments and review 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7D1A697-7FB5-E72D-F8C6-E60B0321EF14}"/>
              </a:ext>
            </a:extLst>
          </p:cNvPr>
          <p:cNvSpPr/>
          <p:nvPr/>
        </p:nvSpPr>
        <p:spPr>
          <a:xfrm>
            <a:off x="117475" y="4940299"/>
            <a:ext cx="11957050" cy="482601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i="1" dirty="0">
                <a:solidFill>
                  <a:schemeClr val="tx1"/>
                </a:solidFill>
              </a:rPr>
              <a:t>Learning, drafting written and oral testimony, giving testimony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5967ADE-DEA5-5C85-6F5B-3D7DF7C90BCE}"/>
              </a:ext>
            </a:extLst>
          </p:cNvPr>
          <p:cNvSpPr txBox="1"/>
          <p:nvPr/>
        </p:nvSpPr>
        <p:spPr>
          <a:xfrm>
            <a:off x="0" y="6509782"/>
            <a:ext cx="40735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* Can aid in identifying relevant bills</a:t>
            </a:r>
          </a:p>
        </p:txBody>
      </p:sp>
    </p:spTree>
    <p:extLst>
      <p:ext uri="{BB962C8B-B14F-4D97-AF65-F5344CB8AC3E}">
        <p14:creationId xmlns:p14="http://schemas.microsoft.com/office/powerpoint/2010/main" val="420395328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" id="{91065DBE-5BFE-48A8-88E3-00BE4E05E4F1}" vid="{764D0EE5-1C2F-4307-AB39-AA19F2A6973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  <Background xmlns="71af3243-3dd4-4a8d-8c0d-dd76da1f02a5">false</Background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8" ma:contentTypeDescription="Create a new document." ma:contentTypeScope="" ma:versionID="60f5a4f2d2b0abadcf532d48ebf9cb71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7dd78129e6a1811f84807ad11c65153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  <xsd:element ref="ns2:MediaServiceObjectDetectorVersions" minOccurs="0"/>
                <xsd:element ref="ns2:MediaServiceSystem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  <xsd:element name="MediaServiceObjectDetectorVersions" ma:index="3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32" nillable="true" ma:displayName="MediaServiceSystemTags" ma:hidden="true" ma:internalName="MediaServiceSystem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6F64B861-6024-48D7-A751-9C7ADB614CF2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01299F1D-9457-4AA5-87D1-B9A9C19F301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799972D5-0616-492C-93CD-BB1ADFB67788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{84D1D6DB-9C1E-4AB7-8288-45AE87D17072}tf16411248_win32</Template>
  <TotalTime>155</TotalTime>
  <Words>471</Words>
  <Application>Microsoft Office PowerPoint</Application>
  <PresentationFormat>Widescreen</PresentationFormat>
  <Paragraphs>89</Paragraphs>
  <Slides>9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4" baseType="lpstr">
      <vt:lpstr>Arial</vt:lpstr>
      <vt:lpstr>Avenir Next LT Pro Light</vt:lpstr>
      <vt:lpstr>Calibri</vt:lpstr>
      <vt:lpstr>Posterama</vt:lpstr>
      <vt:lpstr>Office Theme</vt:lpstr>
      <vt:lpstr>Intro to Advocacy</vt:lpstr>
      <vt:lpstr>Ilona Argirion, PhD, MpH</vt:lpstr>
      <vt:lpstr>Oluwatosin Olateju, DrPH, MSN-CPHN, BSN, RN</vt:lpstr>
      <vt:lpstr>Stephanie Klapper, msw</vt:lpstr>
      <vt:lpstr>What is the Maryland Public health association (mdpha)?</vt:lpstr>
      <vt:lpstr>Advocacy: Stronger through partnership</vt:lpstr>
      <vt:lpstr>Advocacy: A year in review</vt:lpstr>
      <vt:lpstr>What can we look forward to in 2024?</vt:lpstr>
      <vt:lpstr>How can you get involved?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Intro to Advocacy</dc:title>
  <dc:creator>Argirion, Ilona (NIH/NCI) [V]</dc:creator>
  <cp:lastModifiedBy>Argirion, Ilona (NIH/NCI) [V]</cp:lastModifiedBy>
  <cp:revision>3</cp:revision>
  <dcterms:created xsi:type="dcterms:W3CDTF">2023-12-05T00:58:26Z</dcterms:created>
  <dcterms:modified xsi:type="dcterms:W3CDTF">2023-12-06T18:24:48Z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ediaServiceImageTags">
    <vt:lpwstr/>
  </property>
</Properties>
</file>